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315" r:id="rId2"/>
    <p:sldId id="258" r:id="rId3"/>
    <p:sldId id="259" r:id="rId4"/>
    <p:sldId id="316" r:id="rId5"/>
  </p:sldIdLst>
  <p:sldSz cx="10693400" cy="7562850"/>
  <p:notesSz cx="9928225" cy="679767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2947" y="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330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l">
              <a:defRPr sz="11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4422" y="1"/>
            <a:ext cx="4300855" cy="339598"/>
          </a:xfrm>
          <a:prstGeom prst="rect">
            <a:avLst/>
          </a:prstGeom>
        </p:spPr>
        <p:txBody>
          <a:bodyPr vert="horz" lIns="83759" tIns="41880" rIns="83759" bIns="41880" rtlCol="0"/>
          <a:lstStyle>
            <a:lvl1pPr algn="r">
              <a:defRPr sz="1100"/>
            </a:lvl1pPr>
          </a:lstStyle>
          <a:p>
            <a:fld id="{F0391336-3673-41B5-AF50-3E4652EF5534}" type="datetimeFigureOut">
              <a:rPr lang="de-CH" smtClean="0"/>
              <a:pPr/>
              <a:t>24.08.2023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162300" y="509588"/>
            <a:ext cx="36036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59" tIns="41880" rIns="83759" bIns="4188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3414" y="3229040"/>
            <a:ext cx="7941400" cy="3059239"/>
          </a:xfrm>
          <a:prstGeom prst="rect">
            <a:avLst/>
          </a:prstGeom>
        </p:spPr>
        <p:txBody>
          <a:bodyPr vert="horz" lIns="83759" tIns="41880" rIns="83759" bIns="4188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651"/>
            <a:ext cx="4302330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l">
              <a:defRPr sz="11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4422" y="6456651"/>
            <a:ext cx="4300855" cy="339598"/>
          </a:xfrm>
          <a:prstGeom prst="rect">
            <a:avLst/>
          </a:prstGeom>
        </p:spPr>
        <p:txBody>
          <a:bodyPr vert="horz" lIns="83759" tIns="41880" rIns="83759" bIns="41880" rtlCol="0" anchor="b"/>
          <a:lstStyle>
            <a:lvl1pPr algn="r">
              <a:defRPr sz="1100"/>
            </a:lvl1pPr>
          </a:lstStyle>
          <a:p>
            <a:fld id="{7785C1C7-A454-49DA-B0AB-B52DFA6FAD0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41536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85C1C7-A454-49DA-B0AB-B52DFA6FAD03}" type="slidenum">
              <a:rPr lang="de-CH" smtClean="0"/>
              <a:pPr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8469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1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D04E4-9BD9-488D-B41B-873F99809AA7}" type="datetime1">
              <a:rPr lang="en-US" smtClean="0"/>
              <a:pPr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rgbClr val="325E8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1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E0962-07F0-4ECC-912B-3D8E5D5BB33F}" type="datetime1">
              <a:rPr lang="en-US" smtClean="0"/>
              <a:pPr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rgbClr val="325E8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1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9F49D-DE6B-474B-B5CB-267DFC51461B}" type="datetime1">
              <a:rPr lang="en-US" smtClean="0"/>
              <a:pPr/>
              <a:t>8/24/2023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50" b="0" i="0">
                <a:solidFill>
                  <a:srgbClr val="325E8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1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CD77-D9D2-4693-92EC-FCE0FC9A1523}" type="datetime1">
              <a:rPr lang="en-US" smtClean="0"/>
              <a:pPr/>
              <a:t>8/24/2023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10692130" cy="3776979"/>
          </a:xfrm>
          <a:custGeom>
            <a:avLst/>
            <a:gdLst/>
            <a:ahLst/>
            <a:cxnLst/>
            <a:rect l="l" t="t" r="r" b="b"/>
            <a:pathLst>
              <a:path w="10692130" h="3776979">
                <a:moveTo>
                  <a:pt x="0" y="3776497"/>
                </a:moveTo>
                <a:lnTo>
                  <a:pt x="10692003" y="3776497"/>
                </a:lnTo>
                <a:lnTo>
                  <a:pt x="10692003" y="0"/>
                </a:lnTo>
                <a:lnTo>
                  <a:pt x="0" y="0"/>
                </a:lnTo>
                <a:lnTo>
                  <a:pt x="0" y="3776497"/>
                </a:lnTo>
                <a:close/>
              </a:path>
            </a:pathLst>
          </a:custGeom>
          <a:solidFill>
            <a:srgbClr val="325E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780002"/>
            <a:ext cx="10692130" cy="3780154"/>
          </a:xfrm>
          <a:custGeom>
            <a:avLst/>
            <a:gdLst/>
            <a:ahLst/>
            <a:cxnLst/>
            <a:rect l="l" t="t" r="r" b="b"/>
            <a:pathLst>
              <a:path w="10692130" h="3780154">
                <a:moveTo>
                  <a:pt x="0" y="3780002"/>
                </a:moveTo>
                <a:lnTo>
                  <a:pt x="10692003" y="3780002"/>
                </a:lnTo>
                <a:lnTo>
                  <a:pt x="10692003" y="0"/>
                </a:lnTo>
                <a:lnTo>
                  <a:pt x="0" y="0"/>
                </a:lnTo>
                <a:lnTo>
                  <a:pt x="0" y="3780002"/>
                </a:lnTo>
                <a:close/>
              </a:path>
            </a:pathLst>
          </a:custGeom>
          <a:solidFill>
            <a:srgbClr val="8A9B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1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F2DDA-D728-4B0D-B5AB-99B4B10D9D67}" type="datetime1">
              <a:rPr lang="en-US" smtClean="0"/>
              <a:pPr/>
              <a:t>8/24/2023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86" y="7058660"/>
            <a:ext cx="10690616" cy="5041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4" y="6985343"/>
            <a:ext cx="10690616" cy="70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670" y="7033450"/>
            <a:ext cx="2459482" cy="276999"/>
          </a:xfrm>
        </p:spPr>
        <p:txBody>
          <a:bodyPr/>
          <a:lstStyle/>
          <a:p>
            <a:fld id="{478EB2F3-62C6-44E0-888E-AB34D120D170}" type="datetime1">
              <a:rPr lang="en-US" smtClean="0"/>
              <a:pPr/>
              <a:t>8/24/2023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35756" y="7033450"/>
            <a:ext cx="3421888" cy="27699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CH"/>
              <a:t>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99248" y="7033450"/>
            <a:ext cx="2459482" cy="276999"/>
          </a:xfrm>
        </p:spPr>
        <p:txBody>
          <a:bodyPr/>
          <a:lstStyle/>
          <a:p>
            <a:fld id="{6BED9CBD-1F3A-4634-9F95-332BDDE81664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9643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692130" cy="528320"/>
          </a:xfrm>
          <a:custGeom>
            <a:avLst/>
            <a:gdLst/>
            <a:ahLst/>
            <a:cxnLst/>
            <a:rect l="l" t="t" r="r" b="b"/>
            <a:pathLst>
              <a:path w="10692130" h="528320">
                <a:moveTo>
                  <a:pt x="0" y="528002"/>
                </a:moveTo>
                <a:lnTo>
                  <a:pt x="10692003" y="528002"/>
                </a:lnTo>
                <a:lnTo>
                  <a:pt x="10692003" y="0"/>
                </a:lnTo>
                <a:lnTo>
                  <a:pt x="0" y="0"/>
                </a:lnTo>
                <a:lnTo>
                  <a:pt x="0" y="528002"/>
                </a:lnTo>
                <a:close/>
              </a:path>
            </a:pathLst>
          </a:custGeom>
          <a:solidFill>
            <a:srgbClr val="325E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0739" y="973950"/>
            <a:ext cx="9311921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0" i="0">
                <a:solidFill>
                  <a:srgbClr val="325E8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4399" y="1888794"/>
            <a:ext cx="9264601" cy="3611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1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9B492-682F-4EA3-9F12-C05713C2E999}" type="datetime1">
              <a:rPr lang="en-US" smtClean="0"/>
              <a:pPr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37101" y="206285"/>
            <a:ext cx="5230012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de-CH" sz="1500" spc="110" dirty="0">
                <a:solidFill>
                  <a:srgbClr val="FFFFFF"/>
                </a:solidFill>
                <a:latin typeface="Calibri"/>
                <a:cs typeface="Calibri"/>
              </a:rPr>
              <a:t>2. RECHNUNG </a:t>
            </a:r>
            <a:r>
              <a:rPr sz="1500" spc="11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sz="1500" spc="45" dirty="0">
                <a:solidFill>
                  <a:srgbClr val="FFFFFF"/>
                </a:solidFill>
                <a:latin typeface="Calibri"/>
                <a:cs typeface="Calibri"/>
              </a:rPr>
              <a:t>I  </a:t>
            </a:r>
            <a:r>
              <a:rPr sz="1500" spc="110" dirty="0">
                <a:solidFill>
                  <a:srgbClr val="FFFFFF"/>
                </a:solidFill>
                <a:latin typeface="Calibri"/>
                <a:cs typeface="Calibri"/>
              </a:rPr>
              <a:t>KIRCHGEMEINDEVERSAMMLUNG</a:t>
            </a:r>
            <a:r>
              <a:rPr sz="15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lang="de-CH" sz="1500" spc="5" dirty="0">
                <a:solidFill>
                  <a:srgbClr val="FFFFFF"/>
                </a:solidFill>
                <a:latin typeface="Calibri"/>
                <a:cs typeface="Calibri"/>
              </a:rPr>
              <a:t>23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">
              <a:lnSpc>
                <a:spcPct val="100000"/>
              </a:lnSpc>
            </a:pPr>
            <a:r>
              <a:rPr lang="de-CH" spc="114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ERFOLGSRECHNUNG 2022</a:t>
            </a:r>
            <a:r>
              <a:rPr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75" dirty="0">
                <a:latin typeface="Arial" panose="020B0604020202020204" pitchFamily="34" charset="0"/>
                <a:cs typeface="Arial" panose="020B0604020202020204" pitchFamily="34" charset="0"/>
              </a:rPr>
              <a:t>(IN</a:t>
            </a:r>
            <a:r>
              <a:rPr spc="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pc="110" dirty="0">
                <a:latin typeface="Arial" panose="020B0604020202020204" pitchFamily="34" charset="0"/>
                <a:cs typeface="Arial" panose="020B0604020202020204" pitchFamily="34" charset="0"/>
              </a:rPr>
              <a:t>FRANKEN</a:t>
            </a:r>
            <a:r>
              <a:rPr spc="145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611740"/>
              </p:ext>
            </p:extLst>
          </p:nvPr>
        </p:nvGraphicFramePr>
        <p:xfrm>
          <a:off x="705600" y="1571520"/>
          <a:ext cx="9365500" cy="59915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22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9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7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705">
                <a:tc>
                  <a:txBody>
                    <a:bodyPr/>
                    <a:lstStyle/>
                    <a:p>
                      <a:endParaRPr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lang="de-CH" sz="11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Rechnung 2022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3294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1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Budget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de-CH"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2022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90">
                <a:tc>
                  <a:txBody>
                    <a:bodyPr/>
                    <a:lstStyle/>
                    <a:p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3195" algn="r">
                        <a:lnSpc>
                          <a:spcPct val="100000"/>
                        </a:lnSpc>
                        <a:spcBef>
                          <a:spcPts val="755"/>
                        </a:spcBef>
                        <a:tabLst>
                          <a:tab pos="1302385" algn="l"/>
                        </a:tabLst>
                      </a:pPr>
                      <a:r>
                        <a:rPr sz="11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1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1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	</a:t>
                      </a:r>
                      <a:r>
                        <a:rPr sz="11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ag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1201">
                      <a:solidFill>
                        <a:srgbClr val="BCBEC0"/>
                      </a:solidFill>
                      <a:prstDash val="solid"/>
                    </a:lnT>
                    <a:lnB w="11201" cap="flat" cmpd="sng" algn="ctr">
                      <a:solidFill>
                        <a:srgbClr val="BCBE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3035" algn="r">
                        <a:lnSpc>
                          <a:spcPct val="100000"/>
                        </a:lnSpc>
                        <a:spcBef>
                          <a:spcPts val="755"/>
                        </a:spcBef>
                        <a:tabLst>
                          <a:tab pos="1271905" algn="l"/>
                        </a:tabLst>
                      </a:pPr>
                      <a:r>
                        <a:rPr sz="11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1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1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	</a:t>
                      </a:r>
                      <a:r>
                        <a:rPr sz="11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1201">
                      <a:solidFill>
                        <a:srgbClr val="BCBEC0"/>
                      </a:solidFill>
                      <a:prstDash val="solid"/>
                    </a:lnT>
                    <a:lnB w="11201" cap="flat" cmpd="sng" algn="ctr">
                      <a:solidFill>
                        <a:srgbClr val="BCBE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Legislative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81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74800" algn="l"/>
                        </a:tabLst>
                      </a:pPr>
                      <a:r>
                        <a:rPr lang="de-CH" sz="1550" spc="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30’586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29715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46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Exekutive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81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62735" algn="l"/>
                        </a:tabLst>
                      </a:pPr>
                      <a:r>
                        <a:rPr lang="de-CH" sz="1550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45’992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37335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57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Allgemeine</a:t>
                      </a:r>
                      <a:r>
                        <a:rPr sz="1550" spc="6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Dienste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606550" algn="l"/>
                        </a:tabLst>
                      </a:pPr>
                      <a:r>
                        <a:rPr lang="de-CH" sz="1550" spc="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349’221     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0 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62735" algn="l"/>
                        </a:tabLst>
                      </a:pPr>
                      <a:r>
                        <a:rPr lang="de-CH" sz="1550" spc="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349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’207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	        0  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15" dirty="0" err="1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Verwaltung</a:t>
                      </a:r>
                      <a:r>
                        <a:rPr lang="de-CH" sz="1550" spc="-15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sz="155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Liegenschaften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19507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037      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 cap="flat" cmpd="sng" algn="ctr">
                      <a:solidFill>
                        <a:srgbClr val="BCBE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049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20777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146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823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       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 cap="flat" cmpd="sng" algn="ctr">
                      <a:solidFill>
                        <a:srgbClr val="BCBE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Seelsorge,</a:t>
                      </a:r>
                      <a:r>
                        <a:rPr sz="1550" spc="7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Pfarrei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28270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780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080       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97’980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049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19761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821’508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95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Pastoralraum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680210" algn="l"/>
                        </a:tabLst>
                      </a:pPr>
                      <a:r>
                        <a:rPr lang="de-CH" sz="1550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450’205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107440" algn="l"/>
                        </a:tabLst>
                      </a:pP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517’867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Kirchliche</a:t>
                      </a:r>
                      <a:r>
                        <a:rPr sz="1550" spc="1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spc="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Institutionen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5448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36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4940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40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Beiträge </a:t>
                      </a:r>
                      <a:r>
                        <a:rPr sz="1550" spc="-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</a:t>
                      </a:r>
                      <a:r>
                        <a:rPr sz="1550" spc="2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Zuwendungen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673225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             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30985" algn="l"/>
                        </a:tabLst>
                      </a:pPr>
                      <a:r>
                        <a:rPr lang="de-CH" sz="1550" spc="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163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18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spc="-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Ökumenische Eheberatung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4432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13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811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1511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’00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19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KRSD-Pilotprojekt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9766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60’915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74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64005" algn="l"/>
                        </a:tabLst>
                      </a:pPr>
                      <a:r>
                        <a:rPr lang="de-CH" sz="1550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60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1888"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Steuern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20’395  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016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434975" algn="l"/>
                        </a:tabLst>
                      </a:pP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’000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385’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1888"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Finanz- </a:t>
                      </a:r>
                      <a:r>
                        <a:rPr sz="1550" spc="-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</a:t>
                      </a:r>
                      <a:r>
                        <a:rPr sz="1550" spc="2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spc="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Lastenausgleich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664335" algn="l"/>
                        </a:tabLst>
                      </a:pPr>
                      <a:r>
                        <a:rPr lang="de-CH" sz="1550" spc="6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419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321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74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630045" algn="l"/>
                        </a:tabLst>
                      </a:pPr>
                      <a:r>
                        <a:rPr lang="de-CH" sz="1550" spc="65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419</a:t>
                      </a:r>
                      <a:r>
                        <a:rPr sz="1550" spc="55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321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1883"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550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Vermögens- </a:t>
                      </a:r>
                      <a:r>
                        <a:rPr sz="1550" spc="-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</a:t>
                      </a:r>
                      <a:r>
                        <a:rPr sz="1550" spc="18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Schuldenverwaltung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052830" algn="l"/>
                        </a:tabLst>
                      </a:pPr>
                      <a:r>
                        <a:rPr lang="de-CH" sz="1550" spc="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115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   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871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02870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89’096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1888"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Abschreibungen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44653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60’417         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7480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41986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4’303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1888"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lang="de-CH" sz="15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Übrige Erträge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 cap="flat" cmpd="sng" algn="ctr">
                      <a:solidFill>
                        <a:srgbClr val="BCBE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446530" algn="l"/>
                        </a:tabLst>
                      </a:pPr>
                      <a:r>
                        <a:rPr lang="de-CH" sz="15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50’000 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 cap="flat" cmpd="sng" algn="ctr">
                      <a:solidFill>
                        <a:srgbClr val="BCBE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 cap="flat" cmpd="sng" algn="ctr">
                      <a:solidFill>
                        <a:srgbClr val="BCBE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7480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419860" algn="l"/>
                        </a:tabLst>
                      </a:pP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 cap="flat" cmpd="sng" algn="ctr">
                      <a:solidFill>
                        <a:srgbClr val="BCBE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719277"/>
                  </a:ext>
                </a:extLst>
              </a:tr>
              <a:tr h="207816">
                <a:tc>
                  <a:txBody>
                    <a:bodyPr/>
                    <a:lstStyle/>
                    <a:p>
                      <a:r>
                        <a:rPr lang="de-CH" sz="15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3195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136015" algn="l"/>
                        </a:tabLst>
                      </a:pP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614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687 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614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687</a:t>
                      </a:r>
                      <a:endParaRPr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9860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107440" algn="l"/>
                        </a:tabLst>
                      </a:pP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455</a:t>
                      </a:r>
                      <a:r>
                        <a:rPr sz="1550" b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455</a:t>
                      </a:r>
                      <a:endParaRPr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6109"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de-CH" smtClean="0"/>
              <a:pPr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0202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7415" y="206285"/>
            <a:ext cx="432943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125" dirty="0">
                <a:solidFill>
                  <a:srgbClr val="FFFFFF"/>
                </a:solidFill>
                <a:latin typeface="Calibri"/>
                <a:cs typeface="Calibri"/>
              </a:rPr>
              <a:t>BILANZ  </a:t>
            </a:r>
            <a:r>
              <a:rPr sz="1500" spc="45" dirty="0">
                <a:solidFill>
                  <a:srgbClr val="FFFFFF"/>
                </a:solidFill>
                <a:latin typeface="Calibri"/>
                <a:cs typeface="Calibri"/>
              </a:rPr>
              <a:t>I  </a:t>
            </a:r>
            <a:r>
              <a:rPr sz="1500" spc="110" dirty="0">
                <a:solidFill>
                  <a:srgbClr val="FFFFFF"/>
                </a:solidFill>
                <a:latin typeface="Calibri"/>
                <a:cs typeface="Calibri"/>
              </a:rPr>
              <a:t>KIRCHGEMEINDEVERSAMMLUNG</a:t>
            </a:r>
            <a:r>
              <a:rPr sz="15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lang="de-CH" sz="1500" spc="5" dirty="0">
                <a:solidFill>
                  <a:srgbClr val="FFFFFF"/>
                </a:solidFill>
                <a:latin typeface="Calibri"/>
                <a:cs typeface="Calibri"/>
              </a:rPr>
              <a:t>23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27100" y="1038225"/>
            <a:ext cx="9311921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80">
              <a:lnSpc>
                <a:spcPct val="100000"/>
              </a:lnSpc>
            </a:pPr>
            <a:r>
              <a:rPr spc="150" dirty="0">
                <a:latin typeface="Arial" panose="020B0604020202020204" pitchFamily="34" charset="0"/>
                <a:cs typeface="Arial" panose="020B0604020202020204" pitchFamily="34" charset="0"/>
              </a:rPr>
              <a:t>BILANZ </a:t>
            </a:r>
            <a:r>
              <a:rPr spc="95" dirty="0">
                <a:latin typeface="Arial" panose="020B0604020202020204" pitchFamily="34" charset="0"/>
                <a:cs typeface="Arial" panose="020B0604020202020204" pitchFamily="34" charset="0"/>
              </a:rPr>
              <a:t>(AKTIVEN) </a:t>
            </a:r>
            <a:r>
              <a:rPr spc="-185" dirty="0">
                <a:latin typeface="Arial" panose="020B0604020202020204" pitchFamily="34" charset="0"/>
                <a:cs typeface="Arial" panose="020B0604020202020204" pitchFamily="34" charset="0"/>
              </a:rPr>
              <a:t>31.12. </a:t>
            </a:r>
            <a:r>
              <a:rPr spc="-65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de-CH" spc="-65" dirty="0"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90" dirty="0">
                <a:latin typeface="Arial" panose="020B0604020202020204" pitchFamily="34" charset="0"/>
                <a:cs typeface="Arial" panose="020B0604020202020204" pitchFamily="34" charset="0"/>
              </a:rPr>
              <a:t>(IN</a:t>
            </a:r>
            <a:r>
              <a:rPr spc="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pc="110" dirty="0">
                <a:latin typeface="Arial" panose="020B0604020202020204" pitchFamily="34" charset="0"/>
                <a:cs typeface="Arial" panose="020B0604020202020204" pitchFamily="34" charset="0"/>
              </a:rPr>
              <a:t>FRANKEN</a:t>
            </a:r>
            <a:r>
              <a:rPr spc="16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de-CH" smtClean="0"/>
              <a:pPr/>
              <a:t>2</a:t>
            </a:fld>
            <a:endParaRPr lang="de-CH"/>
          </a:p>
        </p:txBody>
      </p:sp>
      <p:graphicFrame>
        <p:nvGraphicFramePr>
          <p:cNvPr id="10" name="Objekt 9">
            <a:extLst>
              <a:ext uri="{FF2B5EF4-FFF2-40B4-BE49-F238E27FC236}">
                <a16:creationId xmlns:a16="http://schemas.microsoft.com/office/drawing/2014/main" id="{8DF4F14B-D39F-4649-A722-94634926BB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778103"/>
              </p:ext>
            </p:extLst>
          </p:nvPr>
        </p:nvGraphicFramePr>
        <p:xfrm>
          <a:off x="133350" y="1568450"/>
          <a:ext cx="12638088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9108107" imgH="3954638" progId="Word.Document.12">
                  <p:embed/>
                </p:oleObj>
              </mc:Choice>
              <mc:Fallback>
                <p:oleObj name="Document" r:id="rId2" imgW="9108107" imgH="395463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3350" y="1568450"/>
                        <a:ext cx="12638088" cy="548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7415" y="206285"/>
            <a:ext cx="432943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125" dirty="0">
                <a:solidFill>
                  <a:srgbClr val="FFFFFF"/>
                </a:solidFill>
                <a:latin typeface="Calibri"/>
                <a:cs typeface="Calibri"/>
              </a:rPr>
              <a:t>BILANZ  </a:t>
            </a:r>
            <a:r>
              <a:rPr sz="1500" spc="45" dirty="0">
                <a:solidFill>
                  <a:srgbClr val="FFFFFF"/>
                </a:solidFill>
                <a:latin typeface="Calibri"/>
                <a:cs typeface="Calibri"/>
              </a:rPr>
              <a:t>I  </a:t>
            </a:r>
            <a:r>
              <a:rPr sz="1500" spc="110" dirty="0">
                <a:solidFill>
                  <a:srgbClr val="FFFFFF"/>
                </a:solidFill>
                <a:latin typeface="Calibri"/>
                <a:cs typeface="Calibri"/>
              </a:rPr>
              <a:t>KIRCHGEMEINDEVERSAMMLUNG</a:t>
            </a:r>
            <a:r>
              <a:rPr sz="15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lang="de-CH" sz="1500" spc="5" dirty="0">
                <a:solidFill>
                  <a:srgbClr val="FFFFFF"/>
                </a:solidFill>
                <a:latin typeface="Calibri"/>
                <a:cs typeface="Calibri"/>
              </a:rPr>
              <a:t>23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>
              <a:lnSpc>
                <a:spcPct val="100000"/>
              </a:lnSpc>
            </a:pPr>
            <a:r>
              <a:rPr spc="150" dirty="0"/>
              <a:t>BILANZ </a:t>
            </a:r>
            <a:r>
              <a:rPr spc="90" dirty="0"/>
              <a:t>(PASSIVEN) </a:t>
            </a:r>
            <a:r>
              <a:rPr spc="-185" dirty="0"/>
              <a:t>31.12. </a:t>
            </a:r>
            <a:r>
              <a:rPr spc="-65" dirty="0"/>
              <a:t>20</a:t>
            </a:r>
            <a:r>
              <a:rPr lang="de-CH" spc="-65" dirty="0"/>
              <a:t>22</a:t>
            </a:r>
            <a:r>
              <a:rPr spc="-65" dirty="0"/>
              <a:t> </a:t>
            </a:r>
            <a:r>
              <a:rPr spc="90" dirty="0"/>
              <a:t>(IN</a:t>
            </a:r>
            <a:r>
              <a:rPr spc="105" dirty="0"/>
              <a:t> </a:t>
            </a:r>
            <a:r>
              <a:rPr lang="de-CH" spc="160" dirty="0"/>
              <a:t>FRANKEN</a:t>
            </a:r>
            <a:r>
              <a:rPr spc="160" dirty="0"/>
              <a:t>)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439689"/>
              </p:ext>
            </p:extLst>
          </p:nvPr>
        </p:nvGraphicFramePr>
        <p:xfrm>
          <a:off x="714399" y="1888794"/>
          <a:ext cx="7187474" cy="3634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91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7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2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4957">
                <a:tc>
                  <a:txBody>
                    <a:bodyPr/>
                    <a:lstStyle/>
                    <a:p>
                      <a:endParaRPr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31.12.</a:t>
                      </a:r>
                      <a:r>
                        <a:rPr lang="de-CH"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marR="246379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31.12.</a:t>
                      </a:r>
                      <a:r>
                        <a:rPr lang="de-CH"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1201" cap="flat" cmpd="sng" algn="ctr">
                      <a:solidFill>
                        <a:srgbClr val="BCBE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5367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Z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unahme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Abnahme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1550" b="1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50" b="1" spc="-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PASSIVEN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025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373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048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851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1550" b="1" dirty="0">
                          <a:latin typeface="Calibri"/>
                          <a:cs typeface="Calibri"/>
                        </a:rPr>
                        <a:t>     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b="1" dirty="0">
                          <a:latin typeface="Calibri"/>
                          <a:cs typeface="Calibri"/>
                        </a:rPr>
                        <a:t>23’478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u="sng" dirty="0"/>
                    </a:p>
                  </a:txBody>
                  <a:tcPr marL="0" marR="0" marT="0" marB="0">
                    <a:lnT w="11201" cap="flat" cmpd="sng" algn="ctr">
                      <a:solidFill>
                        <a:srgbClr val="BCBE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Fremdkapital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b="1" spc="8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98’125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b="1" spc="8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118‘157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1550" dirty="0">
                          <a:latin typeface="Calibri"/>
                          <a:cs typeface="Calibri"/>
                        </a:rPr>
                        <a:t>     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b="1" dirty="0">
                          <a:latin typeface="Calibri"/>
                          <a:cs typeface="Calibri"/>
                        </a:rPr>
                        <a:t>20’032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Kurzfristige</a:t>
                      </a:r>
                      <a:r>
                        <a:rPr sz="1550" spc="8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5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Schulden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spc="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98’125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spc="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68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157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1550" dirty="0">
                          <a:latin typeface="Calibri"/>
                          <a:cs typeface="Calibri"/>
                        </a:rPr>
                        <a:t>      29’968   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Langfristige</a:t>
                      </a:r>
                      <a:r>
                        <a:rPr sz="155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50" spc="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Schulden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marR="9525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50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’000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dirty="0">
                          <a:latin typeface="Calibri"/>
                          <a:cs typeface="Calibri"/>
                        </a:rPr>
                        <a:t>50’000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u="sng" dirty="0"/>
                    </a:p>
                  </a:txBody>
                  <a:tcPr marL="0" marR="0" marT="0" marB="0">
                    <a:lnT w="11201" cap="flat" cmpd="sng" algn="ctr">
                      <a:solidFill>
                        <a:srgbClr val="BCBE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Eigenkapital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88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b="1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1’070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610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marR="9588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b="1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1’070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610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192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1550" u="none" strike="noStrike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CH" sz="1550" dirty="0">
                          <a:latin typeface="Calibri"/>
                          <a:cs typeface="Calibri"/>
                        </a:rPr>
                        <a:t>             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Zweckgebundene</a:t>
                      </a:r>
                      <a:r>
                        <a:rPr sz="1550" spc="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5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Reserven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350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98’</a:t>
                      </a:r>
                      <a:r>
                        <a:rPr sz="155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55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98’</a:t>
                      </a:r>
                      <a:r>
                        <a:rPr sz="155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sz="155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192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95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Frei </a:t>
                      </a:r>
                      <a:r>
                        <a:rPr sz="1550" spc="-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verfügbare</a:t>
                      </a:r>
                      <a:r>
                        <a:rPr sz="1550" spc="2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55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Reserven</a:t>
                      </a:r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88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772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134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marR="9588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772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134</a:t>
                      </a: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192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endParaRPr sz="1550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Fonds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350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856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638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pPr marR="10350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60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084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446</a:t>
                      </a:r>
                      <a:endParaRPr sz="155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de-CH" smtClean="0"/>
              <a:pPr/>
              <a:t>3</a:t>
            </a:fld>
            <a:endParaRPr lang="de-CH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37101" y="206285"/>
            <a:ext cx="5230012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de-CH" sz="1500" spc="110" dirty="0">
                <a:solidFill>
                  <a:srgbClr val="FFFFFF"/>
                </a:solidFill>
                <a:latin typeface="Calibri"/>
                <a:cs typeface="Calibri"/>
              </a:rPr>
              <a:t>4. </a:t>
            </a:r>
            <a:r>
              <a:rPr sz="1500" spc="110" dirty="0">
                <a:solidFill>
                  <a:srgbClr val="FFFFFF"/>
                </a:solidFill>
                <a:latin typeface="Calibri"/>
                <a:cs typeface="Calibri"/>
              </a:rPr>
              <a:t>BUDGET</a:t>
            </a:r>
            <a:r>
              <a:rPr lang="de-CH" sz="1500" spc="110" dirty="0">
                <a:solidFill>
                  <a:srgbClr val="FFFFFF"/>
                </a:solidFill>
                <a:latin typeface="Calibri"/>
                <a:cs typeface="Calibri"/>
              </a:rPr>
              <a:t> 2023</a:t>
            </a:r>
            <a:r>
              <a:rPr sz="1500" spc="110" dirty="0">
                <a:solidFill>
                  <a:srgbClr val="FFFFFF"/>
                </a:solidFill>
                <a:latin typeface="Calibri"/>
                <a:cs typeface="Calibri"/>
              </a:rPr>
              <a:t>  </a:t>
            </a:r>
            <a:r>
              <a:rPr sz="1500" spc="45" dirty="0">
                <a:solidFill>
                  <a:srgbClr val="FFFFFF"/>
                </a:solidFill>
                <a:latin typeface="Calibri"/>
                <a:cs typeface="Calibri"/>
              </a:rPr>
              <a:t>I  </a:t>
            </a:r>
            <a:r>
              <a:rPr sz="1500" spc="110" dirty="0">
                <a:solidFill>
                  <a:srgbClr val="FFFFFF"/>
                </a:solidFill>
                <a:latin typeface="Calibri"/>
                <a:cs typeface="Calibri"/>
              </a:rPr>
              <a:t>KIRCHGEMEINDEVERSAMMLUNG</a:t>
            </a:r>
            <a:r>
              <a:rPr sz="15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r>
              <a:rPr lang="de-CH" sz="1500" spc="5" dirty="0">
                <a:solidFill>
                  <a:srgbClr val="FFFFFF"/>
                </a:solidFill>
                <a:latin typeface="Calibri"/>
                <a:cs typeface="Calibri"/>
              </a:rPr>
              <a:t>23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90">
              <a:lnSpc>
                <a:spcPct val="100000"/>
              </a:lnSpc>
            </a:pPr>
            <a:r>
              <a:rPr spc="114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  <a:r>
              <a:rPr spc="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8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de-CH" spc="-80" dirty="0">
                <a:latin typeface="Arial" panose="020B0604020202020204" pitchFamily="34" charset="0"/>
                <a:cs typeface="Arial" panose="020B0604020202020204" pitchFamily="34" charset="0"/>
              </a:rPr>
              <a:t>24	</a:t>
            </a:r>
            <a:r>
              <a:rPr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75" dirty="0">
                <a:latin typeface="Arial" panose="020B0604020202020204" pitchFamily="34" charset="0"/>
                <a:cs typeface="Arial" panose="020B0604020202020204" pitchFamily="34" charset="0"/>
              </a:rPr>
              <a:t>(IN</a:t>
            </a:r>
            <a:r>
              <a:rPr spc="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pc="110" dirty="0">
                <a:latin typeface="Arial" panose="020B0604020202020204" pitchFamily="34" charset="0"/>
                <a:cs typeface="Arial" panose="020B0604020202020204" pitchFamily="34" charset="0"/>
              </a:rPr>
              <a:t>FRANKEN</a:t>
            </a:r>
            <a:r>
              <a:rPr spc="145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933032"/>
              </p:ext>
            </p:extLst>
          </p:nvPr>
        </p:nvGraphicFramePr>
        <p:xfrm>
          <a:off x="705600" y="1500073"/>
          <a:ext cx="8894873" cy="60340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15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3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3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7497">
                <a:tc>
                  <a:txBody>
                    <a:bodyPr/>
                    <a:lstStyle/>
                    <a:p>
                      <a:endParaRPr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1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Budget</a:t>
                      </a:r>
                      <a:r>
                        <a:rPr sz="1100" spc="-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r>
                        <a:rPr lang="de-CH" sz="1100" spc="-1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63294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1100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Budget</a:t>
                      </a:r>
                      <a:r>
                        <a:rPr sz="1100" spc="-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r>
                        <a:rPr lang="de-CH" sz="1100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855">
                <a:tc>
                  <a:txBody>
                    <a:bodyPr/>
                    <a:lstStyle/>
                    <a:p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3195" algn="r">
                        <a:lnSpc>
                          <a:spcPct val="100000"/>
                        </a:lnSpc>
                        <a:spcBef>
                          <a:spcPts val="755"/>
                        </a:spcBef>
                        <a:tabLst>
                          <a:tab pos="1302385" algn="l"/>
                        </a:tabLst>
                      </a:pPr>
                      <a:r>
                        <a:rPr sz="11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1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1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	</a:t>
                      </a:r>
                      <a:r>
                        <a:rPr sz="11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3035" algn="r">
                        <a:lnSpc>
                          <a:spcPct val="100000"/>
                        </a:lnSpc>
                        <a:spcBef>
                          <a:spcPts val="755"/>
                        </a:spcBef>
                        <a:tabLst>
                          <a:tab pos="1271905" algn="l"/>
                        </a:tabLst>
                      </a:pPr>
                      <a:r>
                        <a:rPr sz="1100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1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1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an</a:t>
                      </a:r>
                      <a:r>
                        <a:rPr sz="110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	</a:t>
                      </a:r>
                      <a:r>
                        <a:rPr sz="1100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3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ag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1201">
                      <a:solidFill>
                        <a:srgbClr val="BCBEC0"/>
                      </a:solidFill>
                      <a:prstDash val="solid"/>
                    </a:lnT>
                    <a:lnB w="11201" cap="flat" cmpd="sng" algn="ctr">
                      <a:solidFill>
                        <a:srgbClr val="BCBE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Legislative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81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74800" algn="l"/>
                        </a:tabLst>
                      </a:pPr>
                      <a:r>
                        <a:rPr lang="de-CH" sz="1550" spc="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16’400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81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74800" algn="l"/>
                        </a:tabLst>
                      </a:pPr>
                      <a:r>
                        <a:rPr lang="de-CH" sz="1550" spc="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15’900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Exekutive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81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62735" algn="l"/>
                        </a:tabLst>
                      </a:pPr>
                      <a:r>
                        <a:rPr lang="de-CH" sz="1550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47’480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81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62735" algn="l"/>
                        </a:tabLst>
                      </a:pPr>
                      <a:r>
                        <a:rPr lang="de-CH" sz="1550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45’480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Allgemeine</a:t>
                      </a:r>
                      <a:r>
                        <a:rPr sz="1550" spc="6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Dienste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ct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606550" algn="l"/>
                        </a:tabLst>
                      </a:pPr>
                      <a:r>
                        <a:rPr lang="de-CH" sz="1550" spc="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364’450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ct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606550" algn="l"/>
                        </a:tabLst>
                      </a:pPr>
                      <a:r>
                        <a:rPr lang="de-CH" sz="1550" spc="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343’615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Verwaltung</a:t>
                      </a:r>
                      <a:r>
                        <a:rPr sz="1550" spc="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Liegenschaften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19507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118’363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19507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117’823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Seelsorge,</a:t>
                      </a:r>
                      <a:r>
                        <a:rPr sz="1550" spc="7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Pfarrei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28270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720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712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28270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791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Pastoralraum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680210" algn="l"/>
                        </a:tabLst>
                      </a:pPr>
                      <a:r>
                        <a:rPr lang="de-CH" sz="1550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534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659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680210" algn="l"/>
                        </a:tabLst>
                      </a:pPr>
                      <a:r>
                        <a:rPr lang="de-CH" sz="1550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525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766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Kirchliche</a:t>
                      </a:r>
                      <a:r>
                        <a:rPr sz="1550" spc="10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spc="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Institutionen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5448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38’2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5448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38’2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Beiträge </a:t>
                      </a:r>
                      <a:r>
                        <a:rPr sz="1550" spc="-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</a:t>
                      </a:r>
                      <a:r>
                        <a:rPr sz="1550" spc="2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Zuwendungen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673225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70’000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673225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70’000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spc="-3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Ökumenische Eheberatung 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44320" algn="l"/>
                        </a:tabLst>
                      </a:pP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’00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44320" algn="l"/>
                        </a:tabLst>
                      </a:pP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’00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0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KRSD-Pilotprojekt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9766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0180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59766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spc="-5" dirty="0" err="1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Steuern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20’000 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’000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20’000 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245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’000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Finanz- </a:t>
                      </a:r>
                      <a:r>
                        <a:rPr sz="1550" spc="-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</a:t>
                      </a:r>
                      <a:r>
                        <a:rPr sz="1550" spc="2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spc="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Lastenausgleich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664335" algn="l"/>
                        </a:tabLst>
                      </a:pPr>
                      <a:r>
                        <a:rPr lang="de-CH" sz="1550" spc="6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389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664335" algn="l"/>
                        </a:tabLst>
                      </a:pPr>
                      <a:r>
                        <a:rPr lang="de-CH" sz="1550" spc="6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065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024"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550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Vermögens- </a:t>
                      </a:r>
                      <a:r>
                        <a:rPr sz="1550" spc="-2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</a:t>
                      </a:r>
                      <a:r>
                        <a:rPr sz="1550" spc="18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Schuldenverwaltung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052830" algn="l"/>
                        </a:tabLst>
                      </a:pPr>
                      <a:r>
                        <a:rPr lang="de-CH" sz="1550" spc="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103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354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052830" algn="l"/>
                        </a:tabLst>
                      </a:pPr>
                      <a:r>
                        <a:rPr lang="de-CH" sz="1550" spc="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102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741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</a:t>
                      </a:r>
                      <a:r>
                        <a:rPr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045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6029">
                <a:tc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lang="de-CH"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Einlage in Reserve / Abschreibungen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44653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0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446530" algn="l"/>
                        </a:tabLst>
                      </a:pPr>
                      <a:r>
                        <a:rPr lang="de-CH" sz="1550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68</a:t>
                      </a:r>
                      <a:r>
                        <a:rPr sz="15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0</a:t>
                      </a:r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6030">
                <a:tc>
                  <a:txBody>
                    <a:bodyPr/>
                    <a:lstStyle/>
                    <a:p>
                      <a:r>
                        <a:rPr lang="de-CH" sz="15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3195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136015" algn="l"/>
                        </a:tabLst>
                      </a:pP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496’284 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496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284</a:t>
                      </a:r>
                      <a:endParaRPr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3195" algn="r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1136015" algn="l"/>
                        </a:tabLst>
                      </a:pP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536’365 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536</a:t>
                      </a:r>
                      <a:r>
                        <a:rPr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de-CH" sz="1550" b="1" spc="5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</a:t>
                      </a:r>
                      <a:endParaRPr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lnB w="11201">
                      <a:solidFill>
                        <a:srgbClr val="BCBEC0"/>
                      </a:solidFill>
                      <a:prstDash val="solid"/>
                    </a:lnB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8017">
                <a:tc>
                  <a:txBody>
                    <a:bodyPr/>
                    <a:lstStyle/>
                    <a:p>
                      <a:endParaRPr sz="15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  <a:solidFill>
                      <a:srgbClr val="EDEDEE"/>
                    </a:solidFill>
                  </a:tcPr>
                </a:tc>
                <a:tc>
                  <a:txBody>
                    <a:bodyPr/>
                    <a:lstStyle/>
                    <a:p>
                      <a:endParaRPr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>
                      <a:solidFill>
                        <a:srgbClr val="BCBEC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15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T w="11201" cap="flat" cmpd="sng" algn="ctr">
                      <a:solidFill>
                        <a:srgbClr val="BCBE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DE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de-CH" smtClean="0"/>
              <a:pPr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33973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565</Words>
  <Application>Microsoft Office PowerPoint</Application>
  <PresentationFormat>Benutzerdefiniert</PresentationFormat>
  <Paragraphs>149</Paragraphs>
  <Slides>4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Office Theme</vt:lpstr>
      <vt:lpstr>Microsoft Word-Dokument</vt:lpstr>
      <vt:lpstr>ERFOLGSRECHNUNG 2022 (IN FRANKEN)</vt:lpstr>
      <vt:lpstr>BILANZ (AKTIVEN) 31.12. 2022 (IN FRANKEN)</vt:lpstr>
      <vt:lpstr>BILANZ (PASSIVEN) 31.12. 2022 (IN FRANKEN)</vt:lpstr>
      <vt:lpstr>BUDGET 2024  (IN FRANKEN)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powerpoint_pfarrei_2016.indd</dc:title>
  <dc:creator>Ursi</dc:creator>
  <cp:lastModifiedBy>Jeannette Broghammer</cp:lastModifiedBy>
  <cp:revision>299</cp:revision>
  <cp:lastPrinted>2023-08-23T12:51:51Z</cp:lastPrinted>
  <dcterms:created xsi:type="dcterms:W3CDTF">2016-10-24T14:09:06Z</dcterms:created>
  <dcterms:modified xsi:type="dcterms:W3CDTF">2023-08-24T16:59:24Z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2016-10-24T00:00:00Z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2016-10-24T00:00:00Z</vt:filetime>
  </property>
</Properties>
</file>